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321" r:id="rId4"/>
    <p:sldId id="322" r:id="rId5"/>
    <p:sldId id="323" r:id="rId6"/>
    <p:sldId id="29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0CDB5-26B4-4786-B824-EF616F117CAE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19402-59F1-4322-A9A1-42F9D6D23A3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3260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38:notes"/>
          <p:cNvSpPr txBox="1">
            <a:spLocks noGrp="1"/>
          </p:cNvSpPr>
          <p:nvPr>
            <p:ph type="body" idx="1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EB2A-3453-FD46-79D0-E91CE0850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A3A37E-836A-B05C-4CCB-7CC902162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6B8EE-1681-909B-173D-7E43DF3C9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A22A5-1EE7-596F-118A-4FA3175D0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BF9B7-60B8-D13B-4EEF-31299FEA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513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6B468-07F4-0F90-2B15-AE604BE5F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54C63C-93F4-EF44-C796-88A0969FE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33707-E06B-D39B-D83E-AA7875BCC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533C9-2C64-A2F9-102A-BF9DAD3A2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62F9C-D5DC-FD0F-4697-0709BD01C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990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C47A96-8F7B-9DE5-5AB2-085A216D6F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7E3106-3753-CD30-BB7D-9228DE767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2B790-A3D5-6938-2783-654A4DE28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51894-47C2-5835-1964-4FFB71126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7D945-9E5F-C315-BFF1-33C602ED7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4067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Content layout">
  <p:cSld name="2 Column Content layou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6"/>
          <p:cNvSpPr txBox="1">
            <a:spLocks noGrp="1"/>
          </p:cNvSpPr>
          <p:nvPr>
            <p:ph type="body" idx="1"/>
          </p:nvPr>
        </p:nvSpPr>
        <p:spPr>
          <a:xfrm>
            <a:off x="334961" y="1393200"/>
            <a:ext cx="5316923" cy="5079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  <a:defRPr sz="1500"/>
            </a:lvl1pPr>
            <a:lvl2pPr marL="914400" lvl="1" indent="-3238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500"/>
              <a:buChar char="•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3pPr>
            <a:lvl4pPr marL="1828800" lvl="3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5pPr>
            <a:lvl6pPr marL="2743200" lvl="5" indent="-342900" algn="l">
              <a:lnSpc>
                <a:spcPct val="90000"/>
              </a:lnSpc>
              <a:spcBef>
                <a:spcPts val="6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46"/>
          <p:cNvSpPr txBox="1">
            <a:spLocks noGrp="1"/>
          </p:cNvSpPr>
          <p:nvPr>
            <p:ph type="title"/>
          </p:nvPr>
        </p:nvSpPr>
        <p:spPr>
          <a:xfrm>
            <a:off x="334801" y="334803"/>
            <a:ext cx="11521785" cy="304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6"/>
          <p:cNvSpPr txBox="1">
            <a:spLocks noGrp="1"/>
          </p:cNvSpPr>
          <p:nvPr>
            <p:ph type="body" idx="2"/>
          </p:nvPr>
        </p:nvSpPr>
        <p:spPr>
          <a:xfrm>
            <a:off x="6539664" y="1393200"/>
            <a:ext cx="5316923" cy="5079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  <a:defRPr sz="1500"/>
            </a:lvl1pPr>
            <a:lvl2pPr marL="914400" lvl="1" indent="-3238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500"/>
              <a:buChar char="•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3pPr>
            <a:lvl4pPr marL="1828800" lvl="3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5pPr>
            <a:lvl6pPr marL="2743200" lvl="5" indent="-342900" algn="l">
              <a:lnSpc>
                <a:spcPct val="90000"/>
              </a:lnSpc>
              <a:spcBef>
                <a:spcPts val="6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0" name="Google Shape;60;p46"/>
          <p:cNvCxnSpPr/>
          <p:nvPr/>
        </p:nvCxnSpPr>
        <p:spPr>
          <a:xfrm>
            <a:off x="6096000" y="1393200"/>
            <a:ext cx="0" cy="5046615"/>
          </a:xfrm>
          <a:prstGeom prst="straightConnector1">
            <a:avLst/>
          </a:prstGeom>
          <a:noFill/>
          <a:ln w="2857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1" name="Google Shape;61;p46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46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63" name="Google Shape;63;p46"/>
          <p:cNvSpPr txBox="1">
            <a:spLocks noGrp="1"/>
          </p:cNvSpPr>
          <p:nvPr>
            <p:ph type="body" idx="3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8661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End Slide - Black">
  <p:cSld name="1_End Slide - Black">
    <p:bg>
      <p:bgPr>
        <a:solidFill>
          <a:schemeClr val="accen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0"/>
          <p:cNvSpPr txBox="1"/>
          <p:nvPr/>
        </p:nvSpPr>
        <p:spPr>
          <a:xfrm>
            <a:off x="334801" y="6510650"/>
            <a:ext cx="1360834" cy="12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99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Palladium 2019</a:t>
            </a:r>
            <a:endParaRPr/>
          </a:p>
        </p:txBody>
      </p:sp>
      <p:sp>
        <p:nvSpPr>
          <p:cNvPr id="154" name="Google Shape;154;p60"/>
          <p:cNvSpPr txBox="1"/>
          <p:nvPr/>
        </p:nvSpPr>
        <p:spPr>
          <a:xfrm>
            <a:off x="8475788" y="6510645"/>
            <a:ext cx="3303292" cy="347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www.thepalladiumgroup.com</a:t>
            </a:r>
            <a:endParaRPr sz="1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60"/>
          <p:cNvSpPr txBox="1">
            <a:spLocks noGrp="1"/>
          </p:cNvSpPr>
          <p:nvPr>
            <p:ph type="body" idx="1"/>
          </p:nvPr>
        </p:nvSpPr>
        <p:spPr>
          <a:xfrm>
            <a:off x="334801" y="4775200"/>
            <a:ext cx="6805246" cy="1277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6" name="Google Shape;156;p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46763" y="2862657"/>
            <a:ext cx="9298473" cy="1122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5659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">
  <p:cSld name="Image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6"/>
          <p:cNvSpPr txBox="1">
            <a:spLocks noGrp="1"/>
          </p:cNvSpPr>
          <p:nvPr>
            <p:ph type="title"/>
          </p:nvPr>
        </p:nvSpPr>
        <p:spPr>
          <a:xfrm>
            <a:off x="334802" y="334807"/>
            <a:ext cx="11522238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56"/>
          <p:cNvSpPr>
            <a:spLocks noGrp="1"/>
          </p:cNvSpPr>
          <p:nvPr>
            <p:ph type="pic" idx="2"/>
          </p:nvPr>
        </p:nvSpPr>
        <p:spPr>
          <a:xfrm>
            <a:off x="334964" y="1649505"/>
            <a:ext cx="11522076" cy="481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1"/>
              <a:buFont typeface="Arial"/>
              <a:buNone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56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Google Shape;131;p56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132" name="Google Shape;132;p56"/>
          <p:cNvSpPr txBox="1">
            <a:spLocks noGrp="1"/>
          </p:cNvSpPr>
          <p:nvPr>
            <p:ph type="body" idx="1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87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4CAAA-EAFA-AF91-4C73-5A2D4E01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32F88-4FA7-D5EC-056B-B1A0AD1CA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0A218-81B7-C197-9BF2-C752358C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695CD-7775-7E51-8C80-CBAD26969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8F0AE-280A-890E-7D32-E44B798B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218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55542-76E1-1D0C-DF92-058131201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30C2A-3B4C-4453-9936-B23B7F2C9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875B8-74C6-0549-8634-AA102ACDF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E213A-8281-F72B-59B3-39912564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C876E-4F06-423F-2E2F-B9A13303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99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AC693-AD6E-1FF2-2B3D-CEF820376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85DC9-1C3F-29C6-EC97-98736227B2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9640E-E415-A101-B805-CEB1629AC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E0121-C911-6F2A-E66F-796426A6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B7B3D-FE5C-1228-E134-F301CD35A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89843-B5FA-BE10-D159-73D9FA99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093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39481-16F6-D7A7-EB67-671DEFFEE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05386-DF94-8286-DA83-C570AA31D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D99F5-0725-5A46-D41D-6BB640E1B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836EB5-73AD-201A-464B-705459E17A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6C335B-5751-E392-2082-66DB33540A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D185F7-03C7-DB5A-287D-BF3B145A2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E217C-3920-F5BE-663C-CB5ABBEB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F9C1C3-EB2A-04C6-E208-3525F08B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819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E220C-EC00-7289-F7E4-DC2F8021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43DFD2-C789-D518-5DF8-C1F2B532C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60AE5B-681A-E19C-F2C2-989C588A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F4FFD9-3E4B-B27A-C485-4E3304EDD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327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88635A-CF3F-148E-9E8D-36CA4ADC2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164070-33B2-9D34-032D-3FA969AE2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A8B9A-80E0-F196-BDB3-BACCB1428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564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2EC2E-ED22-ED76-FB18-6AD467EDE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CF507-91E4-8266-E103-9D7DC9AAA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43AAC0-E764-A306-270D-1F67A378F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7F102-4407-3D6D-B31C-C5886B233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AA9B8A-8AF9-2332-453F-552CFE2BF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52BD-56A4-8637-E5E3-76BCC41E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979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1AAC2-00D6-624F-15C2-F13D7894D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E7FF28-D1F2-797E-CB0F-4A13A8593C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82C79-F5A9-A729-AEB7-719BAE6EC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C09AF-F4AF-681F-8399-2F870467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EFD74-B275-54F0-6D5D-BD60CBCBD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CF0C6-4B0D-E2E8-79F5-01F70CAEF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456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E8D334-4501-4E72-8B25-E3B5B2176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7D431-CE39-8FC8-68A3-CA3DF3F89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65210-2A2D-973B-F526-454E03B0F4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851FC9-77EE-4570-B534-E80FFA2D3FB8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6F1A7-3033-3A96-4F58-BBFCB31C6F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A8402-A8E1-B6F4-534C-24FF6DA6D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0091EC-FE46-4061-BF0F-BF77D5B4E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642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96191C3-DC66-2293-912D-A53196F8C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4937" y="2273160"/>
            <a:ext cx="6897063" cy="444879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8CF8C1E-9B8A-52A7-3D04-02032020F490}"/>
              </a:ext>
            </a:extLst>
          </p:cNvPr>
          <p:cNvGrpSpPr/>
          <p:nvPr/>
        </p:nvGrpSpPr>
        <p:grpSpPr>
          <a:xfrm>
            <a:off x="320194" y="886200"/>
            <a:ext cx="7346317" cy="2773920"/>
            <a:chOff x="830524" y="1432440"/>
            <a:chExt cx="7346317" cy="277392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76C95AE-2DD1-2223-3223-15AF556C93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0524" y="1432440"/>
              <a:ext cx="7346317" cy="2773920"/>
            </a:xfrm>
            <a:prstGeom prst="rect">
              <a:avLst/>
            </a:prstGeom>
          </p:spPr>
        </p:pic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69AD64B-A235-2FA3-8937-93541C6F968F}"/>
                </a:ext>
              </a:extLst>
            </p:cNvPr>
            <p:cNvCxnSpPr/>
            <p:nvPr/>
          </p:nvCxnSpPr>
          <p:spPr>
            <a:xfrm>
              <a:off x="1376855" y="2449059"/>
              <a:ext cx="621686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7" descr="A logo of a person and a child&#10;&#10;Description automatically generated">
            <a:extLst>
              <a:ext uri="{FF2B5EF4-FFF2-40B4-BE49-F238E27FC236}">
                <a16:creationId xmlns:a16="http://schemas.microsoft.com/office/drawing/2014/main" id="{AA84E768-D42C-18E7-0F65-D8916FFB26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308" y="5642971"/>
            <a:ext cx="1275850" cy="1044628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4FC4268-1DA4-2DEE-2358-539C5FC308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2522" y="5797937"/>
            <a:ext cx="1440183" cy="57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44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65;p14">
            <a:extLst>
              <a:ext uri="{FF2B5EF4-FFF2-40B4-BE49-F238E27FC236}">
                <a16:creationId xmlns:a16="http://schemas.microsoft.com/office/drawing/2014/main" id="{5411F593-9F5F-368D-0F9B-5132043A6C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4801" y="334803"/>
            <a:ext cx="11521785" cy="304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rPr lang="en-GB" sz="3200" dirty="0">
                <a:solidFill>
                  <a:schemeClr val="tx1"/>
                </a:solidFill>
              </a:rPr>
              <a:t>Contact Details</a:t>
            </a:r>
            <a:endParaRPr sz="3200" dirty="0">
              <a:solidFill>
                <a:schemeClr val="tx1"/>
              </a:solidFill>
            </a:endParaRPr>
          </a:p>
        </p:txBody>
      </p:sp>
      <p:sp>
        <p:nvSpPr>
          <p:cNvPr id="5" name="Google Shape;240;p10">
            <a:extLst>
              <a:ext uri="{FF2B5EF4-FFF2-40B4-BE49-F238E27FC236}">
                <a16:creationId xmlns:a16="http://schemas.microsoft.com/office/drawing/2014/main" id="{EBC1F24C-0A9B-0AD0-F946-F702B1B9A155}"/>
              </a:ext>
            </a:extLst>
          </p:cNvPr>
          <p:cNvSpPr txBox="1">
            <a:spLocks/>
          </p:cNvSpPr>
          <p:nvPr/>
        </p:nvSpPr>
        <p:spPr>
          <a:xfrm>
            <a:off x="335257" y="742759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201"/>
              <a:buFont typeface="Arial"/>
              <a:buNone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1801"/>
              <a:buFont typeface="Arial"/>
              <a:buNone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1"/>
              <a:buFont typeface="Arial"/>
              <a:buNone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r>
              <a:rPr lang="en-GB" sz="1600" i="1" dirty="0">
                <a:solidFill>
                  <a:schemeClr val="bg1">
                    <a:lumMod val="65000"/>
                  </a:schemeClr>
                </a:solidFill>
              </a:rPr>
              <a:t>Please complete all fields </a:t>
            </a:r>
          </a:p>
        </p:txBody>
      </p:sp>
      <p:graphicFrame>
        <p:nvGraphicFramePr>
          <p:cNvPr id="6" name="Google Shape;269;p14">
            <a:extLst>
              <a:ext uri="{FF2B5EF4-FFF2-40B4-BE49-F238E27FC236}">
                <a16:creationId xmlns:a16="http://schemas.microsoft.com/office/drawing/2014/main" id="{8A5642B4-52F7-684E-72D2-BED31C772D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0372936"/>
              </p:ext>
            </p:extLst>
          </p:nvPr>
        </p:nvGraphicFramePr>
        <p:xfrm>
          <a:off x="334975" y="1263225"/>
          <a:ext cx="5316525" cy="433843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2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Organisational Details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Organisation Name: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Postal Address P.O. Box: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Physical Address: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Town/Area: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City/County: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Country: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Postal Code: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Organisation Telephone: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Organisation Website: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/>
                        <a:t>Year Established: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Google Shape;268;p14">
            <a:extLst>
              <a:ext uri="{FF2B5EF4-FFF2-40B4-BE49-F238E27FC236}">
                <a16:creationId xmlns:a16="http://schemas.microsoft.com/office/drawing/2014/main" id="{C292F49A-2B12-A531-8195-B481DE4116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7345649"/>
              </p:ext>
            </p:extLst>
          </p:nvPr>
        </p:nvGraphicFramePr>
        <p:xfrm>
          <a:off x="6456375" y="1263225"/>
          <a:ext cx="5316525" cy="32360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2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Contact Details of Key Contact for Applicant Organisation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Salutation: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Name: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Job Title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Email Address: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Office Number: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Mobile Number: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Other: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28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0730BB-FF3D-4C03-9FE6-8E490CB796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/>
              <a:t>What are the goals of your project or initiative? What impact will you deliver?</a:t>
            </a:r>
          </a:p>
          <a:p>
            <a:pPr marL="133350" indent="0">
              <a:buNone/>
            </a:pPr>
            <a:endParaRPr lang="en-GB" sz="1400"/>
          </a:p>
          <a:p>
            <a:endParaRPr lang="en-AU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51ABD1-A71D-4E19-BA72-AEA23734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Short Project </a:t>
            </a:r>
            <a:r>
              <a:rPr lang="en-GB" sz="2200">
                <a:solidFill>
                  <a:schemeClr val="tx1"/>
                </a:solidFill>
              </a:rPr>
              <a:t>D</a:t>
            </a:r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escription – The ‘Elevator Pitch’</a:t>
            </a:r>
            <a:endParaRPr lang="en-AU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3A179A-FADA-4BDA-8D6C-5092F55DDF8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sz="1400"/>
              <a:t>What problem or issue does your project / initiative address? How? </a:t>
            </a:r>
          </a:p>
          <a:p>
            <a:pPr marL="133350" indent="0">
              <a:buNone/>
            </a:pP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3B8845-485A-486C-A25D-8652077B9B6E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211513" y="681550"/>
            <a:ext cx="11521785" cy="416900"/>
          </a:xfrm>
        </p:spPr>
        <p:txBody>
          <a:bodyPr/>
          <a:lstStyle/>
          <a:p>
            <a:r>
              <a:rPr lang="en-GB" sz="1800" i="1">
                <a:solidFill>
                  <a:schemeClr val="bg1">
                    <a:lumMod val="65000"/>
                  </a:schemeClr>
                </a:solidFill>
              </a:rPr>
              <a:t>Please keep your answers within the allocated space under each question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2935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0730BB-FF3D-4C03-9FE6-8E490CB796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4" lvl="0" indent="-17145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/>
              <a:t>How will funding enable, accelerate or scale up your project or initiative? </a:t>
            </a:r>
          </a:p>
          <a:p>
            <a:pPr marL="133350" indent="0">
              <a:buNone/>
            </a:pPr>
            <a:endParaRPr lang="en-AU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51ABD1-A71D-4E19-BA72-AEA23734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Short Project </a:t>
            </a:r>
            <a:r>
              <a:rPr lang="en-GB" sz="2200">
                <a:solidFill>
                  <a:schemeClr val="tx1"/>
                </a:solidFill>
              </a:rPr>
              <a:t>D</a:t>
            </a:r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escription – The ‘Elevator Pitch’</a:t>
            </a:r>
            <a:endParaRPr lang="en-AU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3A179A-FADA-4BDA-8D6C-5092F55DDF8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AU" sz="1400">
                <a:effectLst/>
                <a:latin typeface="+mj-lt"/>
                <a:ea typeface="Times New Roman" panose="02020603050405020304" pitchFamily="18" charset="0"/>
              </a:rPr>
              <a:t>How will the project generate revenue? </a:t>
            </a:r>
            <a:r>
              <a:rPr lang="en-AU" sz="1400">
                <a:latin typeface="+mj-lt"/>
                <a:ea typeface="Times New Roman" panose="02020603050405020304" pitchFamily="18" charset="0"/>
              </a:rPr>
              <a:t>I</a:t>
            </a:r>
            <a:r>
              <a:rPr lang="en-AU" sz="1400">
                <a:effectLst/>
                <a:latin typeface="+mj-lt"/>
                <a:ea typeface="Times New Roman" panose="02020603050405020304" pitchFamily="18" charset="0"/>
              </a:rPr>
              <a:t>f it is not a </a:t>
            </a:r>
            <a:r>
              <a:rPr lang="en-AU" sz="1400">
                <a:latin typeface="+mj-lt"/>
                <a:ea typeface="Times New Roman" panose="02020603050405020304" pitchFamily="18" charset="0"/>
              </a:rPr>
              <a:t>revenue generating model, how will it </a:t>
            </a:r>
            <a:r>
              <a:rPr lang="en-AU" sz="1400">
                <a:effectLst/>
                <a:latin typeface="+mj-lt"/>
                <a:ea typeface="Times New Roman" panose="02020603050405020304" pitchFamily="18" charset="0"/>
              </a:rPr>
              <a:t>be sustainable? 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3B8845-485A-486C-A25D-8652077B9B6E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211513" y="681550"/>
            <a:ext cx="11521785" cy="416900"/>
          </a:xfrm>
        </p:spPr>
        <p:txBody>
          <a:bodyPr/>
          <a:lstStyle/>
          <a:p>
            <a:r>
              <a:rPr lang="en-GB" sz="1800" i="1">
                <a:solidFill>
                  <a:schemeClr val="bg1">
                    <a:lumMod val="65000"/>
                  </a:schemeClr>
                </a:solidFill>
              </a:rPr>
              <a:t>Please keep your answers within the allocated space under each question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073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030F-4A50-4140-82E9-0EABDD3DD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39" y="271518"/>
            <a:ext cx="11522238" cy="315439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Budget Breakdown </a:t>
            </a:r>
            <a:endParaRPr lang="en-AU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236293-108A-4162-A6A2-7A17243A6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 smtClean="0"/>
              <a:t>5</a:t>
            </a:fld>
            <a:r>
              <a:rPr lang="en-GB"/>
              <a:t> -</a:t>
            </a:r>
            <a:endParaRPr sz="8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AFB76-831D-417D-8D76-AB0E13D13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>
                <a:solidFill>
                  <a:schemeClr val="bg1">
                    <a:lumMod val="65000"/>
                  </a:schemeClr>
                </a:solidFill>
              </a:rPr>
              <a:t>Please provide a simple budget that outlines how the funds will be used. Note this is a basic summary and </a:t>
            </a:r>
            <a:endParaRPr lang="en-AU" i="1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i="1">
                <a:solidFill>
                  <a:schemeClr val="bg1">
                    <a:lumMod val="65000"/>
                  </a:schemeClr>
                </a:solidFill>
              </a:rPr>
              <a:t>a more detailed budget will be required at the full application stage.</a:t>
            </a:r>
            <a:endParaRPr lang="en-AU" i="1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79E8E45-63EF-4923-AF24-F7C5B7E689EA}"/>
              </a:ext>
            </a:extLst>
          </p:cNvPr>
          <p:cNvGraphicFramePr>
            <a:graphicFrameLocks noGrp="1"/>
          </p:cNvGraphicFramePr>
          <p:nvPr/>
        </p:nvGraphicFramePr>
        <p:xfrm>
          <a:off x="644989" y="1438856"/>
          <a:ext cx="10800423" cy="51206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231775">
                  <a:extLst>
                    <a:ext uri="{9D8B030D-6E8A-4147-A177-3AD203B41FA5}">
                      <a16:colId xmlns:a16="http://schemas.microsoft.com/office/drawing/2014/main" val="2452526085"/>
                    </a:ext>
                  </a:extLst>
                </a:gridCol>
                <a:gridCol w="6739847">
                  <a:extLst>
                    <a:ext uri="{9D8B030D-6E8A-4147-A177-3AD203B41FA5}">
                      <a16:colId xmlns:a16="http://schemas.microsoft.com/office/drawing/2014/main" val="1166761937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120584444"/>
                    </a:ext>
                  </a:extLst>
                </a:gridCol>
              </a:tblGrid>
              <a:tr h="350021">
                <a:tc>
                  <a:txBody>
                    <a:bodyPr/>
                    <a:lstStyle/>
                    <a:p>
                      <a:r>
                        <a:rPr lang="en-US"/>
                        <a:t>Expenses</a:t>
                      </a:r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Description</a:t>
                      </a:r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Calculation</a:t>
                      </a:r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0921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 sz="12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43710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5774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424008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15867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64608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224750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527493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469419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072529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0615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732125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447158"/>
                  </a:ext>
                </a:extLst>
              </a:tr>
              <a:tr h="350021">
                <a:tc gridSpan="2">
                  <a:txBody>
                    <a:bodyPr/>
                    <a:lstStyle/>
                    <a:p>
                      <a:pPr algn="r"/>
                      <a:r>
                        <a:rPr lang="en-US" b="1"/>
                        <a:t>Total Fund Requested </a:t>
                      </a:r>
                      <a:endParaRPr lang="en-AU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384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43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B332A2-E6EF-4145-8CF6-23499076AAD1}"/>
              </a:ext>
            </a:extLst>
          </p:cNvPr>
          <p:cNvSpPr/>
          <p:nvPr/>
        </p:nvSpPr>
        <p:spPr>
          <a:xfrm>
            <a:off x="284085" y="6400800"/>
            <a:ext cx="1287263" cy="3195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219</Words>
  <Application>Microsoft Office PowerPoint</Application>
  <PresentationFormat>Widescreen</PresentationFormat>
  <Paragraphs>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Contact Details</vt:lpstr>
      <vt:lpstr>Short Project Description – The ‘Elevator Pitch’</vt:lpstr>
      <vt:lpstr>Short Project Description – The ‘Elevator Pitch’</vt:lpstr>
      <vt:lpstr>Budget Breakdown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Hampson, Kate</dc:creator>
  <cp:lastModifiedBy>Hampson, Kate</cp:lastModifiedBy>
  <cp:revision>2</cp:revision>
  <dcterms:created xsi:type="dcterms:W3CDTF">2025-05-12T02:42:53Z</dcterms:created>
  <dcterms:modified xsi:type="dcterms:W3CDTF">2025-05-12T03:20:09Z</dcterms:modified>
</cp:coreProperties>
</file>