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43_91485B40.xml" ContentType="application/vnd.ms-powerpoint.comment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11"/>
  </p:notesMasterIdLst>
  <p:sldIdLst>
    <p:sldId id="318" r:id="rId5"/>
    <p:sldId id="269" r:id="rId6"/>
    <p:sldId id="321" r:id="rId7"/>
    <p:sldId id="322" r:id="rId8"/>
    <p:sldId id="323" r:id="rId9"/>
    <p:sldId id="297" r:id="rId10"/>
  </p:sldIdLst>
  <p:sldSz cx="12192000" cy="6858000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48" roundtripDataSignature="AMtx7miOGrhwSpi1P6sju7dY2xqv0ukJ7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097A36-A7E5-324E-C271-4B9459CC14C2}" name="Nyenwa, Jabulani" initials="NJ" userId="S::jabulani.nyenwa@thepalladiumgroup.com::5593cd3b-b5dd-4743-8363-38fb56c68205" providerId="AD"/>
  <p188:author id="{B123C34F-C7FB-845F-ABAF-C2055F705564}" name="Gill, Harjinder" initials="GH" userId="S::harjinder.gill@thepalladiumgroup.com::ea98d75c-d845-4853-ae0a-0f0639959d42" providerId="AD"/>
  <p188:author id="{60284EC4-CADB-DB3E-C838-28B9A59EC17B}" name="Hampson, Kate" initials="HK" userId="S::kate.hampson@thepalladiumgroup.com::bb1062d3-2ffb-4de1-8b35-74d747b7c8d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ill, Sinead" initials="MS" lastIdx="1" clrIdx="0">
    <p:extLst>
      <p:ext uri="{19B8F6BF-5375-455C-9EA6-DF929625EA0E}">
        <p15:presenceInfo xmlns:p15="http://schemas.microsoft.com/office/powerpoint/2012/main" userId="S::Sinead.Magill@thepalladiumgroup.com::3f7c9266-e0fe-4547-a6c0-fe94e2de4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23928-066B-ACE1-786E-FAA50E673C09}" v="9" dt="2025-05-02T15:57:12.104"/>
    <p1510:client id="{186ED0FD-0137-4569-8BDB-30BB25E7337F}" v="35" dt="2025-05-02T16:47:29.167"/>
    <p1510:client id="{2C0CD8B9-087D-33D2-05B3-45D695F6E7D5}" v="1" dt="2025-05-02T16:45:34.326"/>
  </p1510:revLst>
</p1510:revInfo>
</file>

<file path=ppt/tableStyles.xml><?xml version="1.0" encoding="utf-8"?>
<a:tblStyleLst xmlns:a="http://schemas.openxmlformats.org/drawingml/2006/main" def="{C7654D37-9C52-4AB0-A408-50249EE482D8}">
  <a:tblStyle styleId="{C7654D37-9C52-4AB0-A408-50249EE482D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AF0E6"/>
          </a:solidFill>
        </a:fill>
      </a:tcStyle>
    </a:wholeTbl>
    <a:band1H>
      <a:tcTxStyle/>
      <a:tcStyle>
        <a:tcBdr/>
        <a:fill>
          <a:solidFill>
            <a:srgbClr val="D2E1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2E1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03F6EC6-BE4E-447B-B9FD-D4F81D050D84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86EAF9F-B301-4FEC-9D3B-FC1697358B71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CA5F4CD-846A-4E72-95F6-640983B24E51}" styleName="Table_3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1F855E6-A297-49A2-B2DF-A7A5C90D2FE2}" styleName="Table_4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50" Type="http://schemas.openxmlformats.org/officeDocument/2006/relationships/presProps" Target="presProps.xml"/><Relationship Id="rId55" Type="http://schemas.microsoft.com/office/2018/10/relationships/authors" Target="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49" Type="http://schemas.openxmlformats.org/officeDocument/2006/relationships/commentAuthors" Target="commentAuthors.xml"/><Relationship Id="rId10" Type="http://schemas.openxmlformats.org/officeDocument/2006/relationships/slide" Target="slides/slide6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48" Type="http://customschemas.google.com/relationships/presentationmetadata" Target="metadata"/></Relationships>
</file>

<file path=ppt/comments/modernComment_143_91485B4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7C46927-6C28-4C10-9A36-4954F5B7443E}" authorId="{B123C34F-C7FB-845F-ABAF-C2055F705564}" status="resolved" created="2025-05-02T15:55:30.769" complete="100000">
    <pc:sldMkLst xmlns:pc="http://schemas.microsoft.com/office/powerpoint/2013/main/command">
      <pc:docMk/>
      <pc:sldMk cId="2437438272" sldId="323"/>
    </pc:sldMkLst>
    <p188:txBody>
      <a:bodyPr/>
      <a:lstStyle/>
      <a:p>
        <a:r>
          <a:rPr lang="en-US"/>
          <a:t>maybe add lines to separate the columns?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5373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ftr" idx="11"/>
          </p:nvPr>
        </p:nvSpPr>
        <p:spPr>
          <a:xfrm>
            <a:off x="0" y="9371286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n"/>
          <p:cNvSpPr txBox="1">
            <a:spLocks noGrp="1"/>
          </p:cNvSpPr>
          <p:nvPr>
            <p:ph type="body" idx="1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4:notes"/>
          <p:cNvSpPr txBox="1">
            <a:spLocks noGrp="1"/>
          </p:cNvSpPr>
          <p:nvPr>
            <p:ph type="body" idx="1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38:notes"/>
          <p:cNvSpPr txBox="1">
            <a:spLocks noGrp="1"/>
          </p:cNvSpPr>
          <p:nvPr>
            <p:ph type="body" idx="1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Content layout">
  <p:cSld name="2 Column Content layou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6"/>
          <p:cNvSpPr txBox="1">
            <a:spLocks noGrp="1"/>
          </p:cNvSpPr>
          <p:nvPr>
            <p:ph type="body" idx="1"/>
          </p:nvPr>
        </p:nvSpPr>
        <p:spPr>
          <a:xfrm>
            <a:off x="334961" y="1393200"/>
            <a:ext cx="5316923" cy="5079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  <a:defRPr sz="1500"/>
            </a:lvl1pPr>
            <a:lvl2pPr marL="914400" lvl="1" indent="-3238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500"/>
              <a:buChar char="•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3pPr>
            <a:lvl4pPr marL="1828800" lvl="3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5pPr>
            <a:lvl6pPr marL="2743200" lvl="5" indent="-342900" algn="l">
              <a:lnSpc>
                <a:spcPct val="90000"/>
              </a:lnSpc>
              <a:spcBef>
                <a:spcPts val="6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46"/>
          <p:cNvSpPr txBox="1">
            <a:spLocks noGrp="1"/>
          </p:cNvSpPr>
          <p:nvPr>
            <p:ph type="title"/>
          </p:nvPr>
        </p:nvSpPr>
        <p:spPr>
          <a:xfrm>
            <a:off x="334801" y="334803"/>
            <a:ext cx="11521785" cy="304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6"/>
          <p:cNvSpPr txBox="1">
            <a:spLocks noGrp="1"/>
          </p:cNvSpPr>
          <p:nvPr>
            <p:ph type="body" idx="2"/>
          </p:nvPr>
        </p:nvSpPr>
        <p:spPr>
          <a:xfrm>
            <a:off x="6539664" y="1393200"/>
            <a:ext cx="5316923" cy="5079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  <a:defRPr sz="1500"/>
            </a:lvl1pPr>
            <a:lvl2pPr marL="914400" lvl="1" indent="-3238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500"/>
              <a:buChar char="•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3pPr>
            <a:lvl4pPr marL="1828800" lvl="3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5pPr>
            <a:lvl6pPr marL="2743200" lvl="5" indent="-342900" algn="l">
              <a:lnSpc>
                <a:spcPct val="90000"/>
              </a:lnSpc>
              <a:spcBef>
                <a:spcPts val="6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0" name="Google Shape;60;p46"/>
          <p:cNvCxnSpPr/>
          <p:nvPr/>
        </p:nvCxnSpPr>
        <p:spPr>
          <a:xfrm>
            <a:off x="6096000" y="1393200"/>
            <a:ext cx="0" cy="5046615"/>
          </a:xfrm>
          <a:prstGeom prst="straightConnector1">
            <a:avLst/>
          </a:prstGeom>
          <a:noFill/>
          <a:ln w="2857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1" name="Google Shape;61;p46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46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63" name="Google Shape;63;p46"/>
          <p:cNvSpPr txBox="1">
            <a:spLocks noGrp="1"/>
          </p:cNvSpPr>
          <p:nvPr>
            <p:ph type="body" idx="3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Slide">
  <p:cSld name="Table Slide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8"/>
          <p:cNvSpPr txBox="1">
            <a:spLocks noGrp="1"/>
          </p:cNvSpPr>
          <p:nvPr>
            <p:ph type="title"/>
          </p:nvPr>
        </p:nvSpPr>
        <p:spPr>
          <a:xfrm>
            <a:off x="334802" y="334807"/>
            <a:ext cx="11522238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58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Google Shape;141;p58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142" name="Google Shape;142;p58"/>
          <p:cNvSpPr txBox="1">
            <a:spLocks noGrp="1"/>
          </p:cNvSpPr>
          <p:nvPr>
            <p:ph type="body" idx="1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9"/>
          <p:cNvSpPr txBox="1">
            <a:spLocks noGrp="1"/>
          </p:cNvSpPr>
          <p:nvPr>
            <p:ph type="title"/>
          </p:nvPr>
        </p:nvSpPr>
        <p:spPr>
          <a:xfrm>
            <a:off x="334802" y="334807"/>
            <a:ext cx="11522238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59"/>
          <p:cNvSpPr txBox="1">
            <a:spLocks noGrp="1"/>
          </p:cNvSpPr>
          <p:nvPr>
            <p:ph type="body" idx="1"/>
          </p:nvPr>
        </p:nvSpPr>
        <p:spPr>
          <a:xfrm>
            <a:off x="485474" y="2420471"/>
            <a:ext cx="2438400" cy="404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2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  <a:defRPr sz="1000"/>
            </a:lvl1pPr>
            <a:lvl2pPr marL="914400" lvl="1" indent="-292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•"/>
              <a:defRPr sz="1000"/>
            </a:lvl2pPr>
            <a:lvl3pPr marL="1371600" lvl="2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3pPr>
            <a:lvl4pPr marL="1828800" lvl="3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59"/>
          <p:cNvSpPr txBox="1">
            <a:spLocks noGrp="1"/>
          </p:cNvSpPr>
          <p:nvPr>
            <p:ph type="body" idx="2"/>
          </p:nvPr>
        </p:nvSpPr>
        <p:spPr>
          <a:xfrm>
            <a:off x="3210745" y="2420471"/>
            <a:ext cx="2438400" cy="404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2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  <a:defRPr sz="1000"/>
            </a:lvl1pPr>
            <a:lvl2pPr marL="914400" lvl="1" indent="-292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•"/>
              <a:defRPr sz="1000"/>
            </a:lvl2pPr>
            <a:lvl3pPr marL="1371600" lvl="2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3pPr>
            <a:lvl4pPr marL="1828800" lvl="3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59"/>
          <p:cNvSpPr txBox="1">
            <a:spLocks noGrp="1"/>
          </p:cNvSpPr>
          <p:nvPr>
            <p:ph type="body" idx="3"/>
          </p:nvPr>
        </p:nvSpPr>
        <p:spPr>
          <a:xfrm>
            <a:off x="5936015" y="2420471"/>
            <a:ext cx="2438400" cy="404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2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  <a:defRPr sz="1000"/>
            </a:lvl1pPr>
            <a:lvl2pPr marL="914400" lvl="1" indent="-292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•"/>
              <a:defRPr sz="1000"/>
            </a:lvl2pPr>
            <a:lvl3pPr marL="1371600" lvl="2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3pPr>
            <a:lvl4pPr marL="1828800" lvl="3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59"/>
          <p:cNvSpPr txBox="1">
            <a:spLocks noGrp="1"/>
          </p:cNvSpPr>
          <p:nvPr>
            <p:ph type="body" idx="4"/>
          </p:nvPr>
        </p:nvSpPr>
        <p:spPr>
          <a:xfrm>
            <a:off x="8661285" y="2420471"/>
            <a:ext cx="2438400" cy="404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2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  <a:defRPr sz="1000"/>
            </a:lvl1pPr>
            <a:lvl2pPr marL="914400" lvl="1" indent="-292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•"/>
              <a:defRPr sz="1000"/>
            </a:lvl2pPr>
            <a:lvl3pPr marL="1371600" lvl="2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3pPr>
            <a:lvl4pPr marL="1828800" lvl="3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59"/>
          <p:cNvSpPr>
            <a:spLocks noGrp="1"/>
          </p:cNvSpPr>
          <p:nvPr>
            <p:ph type="dgm" idx="5"/>
          </p:nvPr>
        </p:nvSpPr>
        <p:spPr>
          <a:xfrm>
            <a:off x="334800" y="815976"/>
            <a:ext cx="11522238" cy="130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0" name="Google Shape;150;p59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1" name="Google Shape;151;p59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End Slide - Black">
  <p:cSld name="1_End Slide - Black">
    <p:bg>
      <p:bgPr>
        <a:solidFill>
          <a:schemeClr val="accen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0"/>
          <p:cNvSpPr txBox="1"/>
          <p:nvPr/>
        </p:nvSpPr>
        <p:spPr>
          <a:xfrm>
            <a:off x="334801" y="6510650"/>
            <a:ext cx="1360834" cy="12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99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Palladium 2019</a:t>
            </a:r>
            <a:endParaRPr/>
          </a:p>
        </p:txBody>
      </p:sp>
      <p:sp>
        <p:nvSpPr>
          <p:cNvPr id="154" name="Google Shape;154;p60"/>
          <p:cNvSpPr txBox="1"/>
          <p:nvPr/>
        </p:nvSpPr>
        <p:spPr>
          <a:xfrm>
            <a:off x="8475788" y="6510645"/>
            <a:ext cx="3303292" cy="347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www.thepalladiumgroup.com</a:t>
            </a:r>
            <a:endParaRPr sz="1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60"/>
          <p:cNvSpPr txBox="1">
            <a:spLocks noGrp="1"/>
          </p:cNvSpPr>
          <p:nvPr>
            <p:ph type="body" idx="1"/>
          </p:nvPr>
        </p:nvSpPr>
        <p:spPr>
          <a:xfrm>
            <a:off x="334801" y="4775200"/>
            <a:ext cx="6805246" cy="1277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6" name="Google Shape;156;p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46763" y="2862657"/>
            <a:ext cx="9298473" cy="112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 Slide -  White">
  <p:cSld name="End Slide -  White"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1"/>
          <p:cNvSpPr txBox="1"/>
          <p:nvPr/>
        </p:nvSpPr>
        <p:spPr>
          <a:xfrm>
            <a:off x="334801" y="6510650"/>
            <a:ext cx="1360834" cy="12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Palladium 2019</a:t>
            </a:r>
            <a:endParaRPr/>
          </a:p>
        </p:txBody>
      </p:sp>
      <p:sp>
        <p:nvSpPr>
          <p:cNvPr id="159" name="Google Shape;159;p61"/>
          <p:cNvSpPr txBox="1"/>
          <p:nvPr/>
        </p:nvSpPr>
        <p:spPr>
          <a:xfrm>
            <a:off x="8475788" y="6510645"/>
            <a:ext cx="3303292" cy="347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www.thepalladiumgroup.com</a:t>
            </a:r>
            <a:endParaRPr sz="10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61"/>
          <p:cNvSpPr txBox="1">
            <a:spLocks noGrp="1"/>
          </p:cNvSpPr>
          <p:nvPr>
            <p:ph type="body" idx="1"/>
          </p:nvPr>
        </p:nvSpPr>
        <p:spPr>
          <a:xfrm>
            <a:off x="334801" y="4775200"/>
            <a:ext cx="6805246" cy="1277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61" name="Google Shape;161;p6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46763" y="2868450"/>
            <a:ext cx="9298473" cy="112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8"/>
          <p:cNvSpPr txBox="1">
            <a:spLocks noGrp="1"/>
          </p:cNvSpPr>
          <p:nvPr>
            <p:ph type="title"/>
          </p:nvPr>
        </p:nvSpPr>
        <p:spPr>
          <a:xfrm>
            <a:off x="1774615" y="103286"/>
            <a:ext cx="966664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 Slide - Black">
  <p:cSld name="End Slide - Black"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1"/>
          <p:cNvSpPr txBox="1"/>
          <p:nvPr/>
        </p:nvSpPr>
        <p:spPr>
          <a:xfrm>
            <a:off x="334801" y="6510650"/>
            <a:ext cx="1360834" cy="12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99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Palladium 2019</a:t>
            </a:r>
            <a:endParaRPr/>
          </a:p>
        </p:txBody>
      </p:sp>
      <p:sp>
        <p:nvSpPr>
          <p:cNvPr id="101" name="Google Shape;101;p51"/>
          <p:cNvSpPr txBox="1"/>
          <p:nvPr/>
        </p:nvSpPr>
        <p:spPr>
          <a:xfrm>
            <a:off x="8475788" y="6510645"/>
            <a:ext cx="3303292" cy="347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www.thepalladiumgroup.com</a:t>
            </a:r>
            <a:endParaRPr sz="1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51"/>
          <p:cNvSpPr txBox="1">
            <a:spLocks noGrp="1"/>
          </p:cNvSpPr>
          <p:nvPr>
            <p:ph type="body" idx="1"/>
          </p:nvPr>
        </p:nvSpPr>
        <p:spPr>
          <a:xfrm>
            <a:off x="334801" y="4775200"/>
            <a:ext cx="6805246" cy="1277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3" name="Google Shape;103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46763" y="2862657"/>
            <a:ext cx="9298473" cy="112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-section cover 01 (Digital)">
  <p:cSld name="Sub-section cover 01 (Digital)">
    <p:bg>
      <p:bgPr>
        <a:solidFill>
          <a:schemeClr val="dk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2"/>
          <p:cNvSpPr txBox="1">
            <a:spLocks noGrp="1"/>
          </p:cNvSpPr>
          <p:nvPr>
            <p:ph type="sldNum" idx="12"/>
          </p:nvPr>
        </p:nvSpPr>
        <p:spPr>
          <a:xfrm>
            <a:off x="11211875" y="6654081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/>
          </a:p>
        </p:txBody>
      </p:sp>
      <p:sp>
        <p:nvSpPr>
          <p:cNvPr id="106" name="Google Shape;106;p52"/>
          <p:cNvSpPr txBox="1">
            <a:spLocks noGrp="1"/>
          </p:cNvSpPr>
          <p:nvPr>
            <p:ph type="title"/>
          </p:nvPr>
        </p:nvSpPr>
        <p:spPr>
          <a:xfrm>
            <a:off x="695325" y="1516063"/>
            <a:ext cx="5299200" cy="26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07" name="Google Shape;107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4801" y="338425"/>
            <a:ext cx="463336" cy="4694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ub-section cover 02 (Print)">
  <p:cSld name="Sub-section cover 02 (Print)"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3"/>
          <p:cNvSpPr txBox="1">
            <a:spLocks noGrp="1"/>
          </p:cNvSpPr>
          <p:nvPr>
            <p:ph type="title"/>
          </p:nvPr>
        </p:nvSpPr>
        <p:spPr>
          <a:xfrm>
            <a:off x="648000" y="1600200"/>
            <a:ext cx="5299200" cy="43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53"/>
          <p:cNvSpPr txBox="1">
            <a:spLocks noGrp="1"/>
          </p:cNvSpPr>
          <p:nvPr>
            <p:ph type="body" idx="1"/>
          </p:nvPr>
        </p:nvSpPr>
        <p:spPr>
          <a:xfrm>
            <a:off x="6213231" y="1600200"/>
            <a:ext cx="5712544" cy="43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r">
              <a:lnSpc>
                <a:spcPct val="134595"/>
              </a:lnSpc>
              <a:spcBef>
                <a:spcPts val="0"/>
              </a:spcBef>
              <a:spcAft>
                <a:spcPts val="0"/>
              </a:spcAft>
              <a:buSzPts val="32100"/>
              <a:buFont typeface="Arial"/>
              <a:buNone/>
              <a:defRPr sz="321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53"/>
          <p:cNvSpPr txBox="1"/>
          <p:nvPr/>
        </p:nvSpPr>
        <p:spPr>
          <a:xfrm>
            <a:off x="334801" y="6663177"/>
            <a:ext cx="1360834" cy="12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Palladium 2019</a:t>
            </a:r>
            <a:endParaRPr/>
          </a:p>
        </p:txBody>
      </p:sp>
      <p:sp>
        <p:nvSpPr>
          <p:cNvPr id="112" name="Google Shape;112;p53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pic>
        <p:nvPicPr>
          <p:cNvPr id="113" name="Google Shape;113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37" y="335059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Text layout">
  <p:cSld name="Large Text layou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4"/>
          <p:cNvSpPr txBox="1">
            <a:spLocks noGrp="1"/>
          </p:cNvSpPr>
          <p:nvPr>
            <p:ph type="body" idx="1"/>
          </p:nvPr>
        </p:nvSpPr>
        <p:spPr>
          <a:xfrm>
            <a:off x="334804" y="1393204"/>
            <a:ext cx="11522236" cy="5124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44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rial"/>
              <a:buChar char="•"/>
              <a:defRPr sz="3400">
                <a:solidFill>
                  <a:srgbClr val="7F7F7F"/>
                </a:solidFill>
              </a:defRPr>
            </a:lvl1pPr>
            <a:lvl2pPr marL="914400" lvl="1" indent="-4445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3400"/>
              <a:buFont typeface="Arial"/>
              <a:buChar char="•"/>
              <a:defRPr sz="3400">
                <a:solidFill>
                  <a:srgbClr val="7F7F7F"/>
                </a:solidFill>
              </a:defRPr>
            </a:lvl2pPr>
            <a:lvl3pPr marL="1371600" lvl="2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3200"/>
              <a:buFont typeface="Arial"/>
              <a:buChar char="•"/>
              <a:defRPr sz="3200">
                <a:solidFill>
                  <a:srgbClr val="7F7F7F"/>
                </a:solidFill>
              </a:defRPr>
            </a:lvl3pPr>
            <a:lvl4pPr marL="1828800" lvl="3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Arial"/>
              <a:buChar char="•"/>
              <a:defRPr sz="2800">
                <a:solidFill>
                  <a:srgbClr val="7F7F7F"/>
                </a:solidFill>
              </a:defRPr>
            </a:lvl4pPr>
            <a:lvl5pPr marL="2286000" lvl="4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Arial"/>
              <a:buChar char="•"/>
              <a:defRPr sz="2800">
                <a:solidFill>
                  <a:srgbClr val="7F7F7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54"/>
          <p:cNvSpPr txBox="1">
            <a:spLocks noGrp="1"/>
          </p:cNvSpPr>
          <p:nvPr>
            <p:ph type="title"/>
          </p:nvPr>
        </p:nvSpPr>
        <p:spPr>
          <a:xfrm>
            <a:off x="334801" y="334803"/>
            <a:ext cx="11521785" cy="304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54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118" name="Google Shape;118;p54"/>
          <p:cNvSpPr txBox="1">
            <a:spLocks noGrp="1"/>
          </p:cNvSpPr>
          <p:nvPr>
            <p:ph type="body" idx="2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text layout">
  <p:cSld name="2 Column text layou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5"/>
          <p:cNvSpPr txBox="1">
            <a:spLocks noGrp="1"/>
          </p:cNvSpPr>
          <p:nvPr>
            <p:ph type="title"/>
          </p:nvPr>
        </p:nvSpPr>
        <p:spPr>
          <a:xfrm>
            <a:off x="334802" y="334807"/>
            <a:ext cx="11522238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1" name="Google Shape;121;p55"/>
          <p:cNvCxnSpPr/>
          <p:nvPr/>
        </p:nvCxnSpPr>
        <p:spPr>
          <a:xfrm>
            <a:off x="6096000" y="1649506"/>
            <a:ext cx="0" cy="4786187"/>
          </a:xfrm>
          <a:prstGeom prst="straightConnector1">
            <a:avLst/>
          </a:prstGeom>
          <a:noFill/>
          <a:ln w="2857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2" name="Google Shape;122;p55"/>
          <p:cNvSpPr txBox="1">
            <a:spLocks noGrp="1"/>
          </p:cNvSpPr>
          <p:nvPr>
            <p:ph type="body" idx="1"/>
          </p:nvPr>
        </p:nvSpPr>
        <p:spPr>
          <a:xfrm>
            <a:off x="334805" y="1630626"/>
            <a:ext cx="5319721" cy="4806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•"/>
              <a:defRPr sz="1100">
                <a:solidFill>
                  <a:schemeClr val="dk1"/>
                </a:solidFill>
              </a:defRPr>
            </a:lvl1pPr>
            <a:lvl2pPr marL="914400" lvl="1" indent="-2984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sz="1100"/>
            </a:lvl2pPr>
            <a:lvl3pPr marL="1371600" lvl="2" indent="-2984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Arial"/>
              <a:buChar char="•"/>
              <a:defRPr sz="1100"/>
            </a:lvl3pPr>
            <a:lvl4pPr marL="1828800" lvl="3" indent="-29210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Char char="•"/>
              <a:defRPr sz="1000"/>
            </a:lvl4pPr>
            <a:lvl5pPr marL="2286000" lvl="4" indent="-29210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4"/>
              </a:buClr>
              <a:buSzPts val="1000"/>
              <a:buFont typeface="Arial"/>
              <a:buChar char="•"/>
              <a:defRPr sz="1000"/>
            </a:lvl5pPr>
            <a:lvl6pPr marL="2743200" lvl="5" indent="-292100" algn="l">
              <a:lnSpc>
                <a:spcPct val="90000"/>
              </a:lnSpc>
              <a:spcBef>
                <a:spcPts val="601"/>
              </a:spcBef>
              <a:spcAft>
                <a:spcPts val="0"/>
              </a:spcAft>
              <a:buClr>
                <a:schemeClr val="accent5"/>
              </a:buClr>
              <a:buSzPts val="1000"/>
              <a:buChar char="•"/>
              <a:defRPr sz="1000"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55"/>
          <p:cNvSpPr txBox="1">
            <a:spLocks noGrp="1"/>
          </p:cNvSpPr>
          <p:nvPr>
            <p:ph type="body" idx="2"/>
          </p:nvPr>
        </p:nvSpPr>
        <p:spPr>
          <a:xfrm>
            <a:off x="6537319" y="1630626"/>
            <a:ext cx="5319721" cy="4806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•"/>
              <a:defRPr sz="1100">
                <a:solidFill>
                  <a:schemeClr val="dk1"/>
                </a:solidFill>
              </a:defRPr>
            </a:lvl1pPr>
            <a:lvl2pPr marL="914400" lvl="1" indent="-2984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sz="1100"/>
            </a:lvl2pPr>
            <a:lvl3pPr marL="1371600" lvl="2" indent="-2984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Arial"/>
              <a:buChar char="•"/>
              <a:defRPr sz="1100"/>
            </a:lvl3pPr>
            <a:lvl4pPr marL="1828800" lvl="3" indent="-29210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Char char="•"/>
              <a:defRPr sz="1000"/>
            </a:lvl4pPr>
            <a:lvl5pPr marL="2286000" lvl="4" indent="-29210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4"/>
              </a:buClr>
              <a:buSzPts val="1000"/>
              <a:buFont typeface="Arial"/>
              <a:buChar char="•"/>
              <a:defRPr sz="1000"/>
            </a:lvl5pPr>
            <a:lvl6pPr marL="2743200" lvl="5" indent="-292100" algn="l">
              <a:lnSpc>
                <a:spcPct val="90000"/>
              </a:lnSpc>
              <a:spcBef>
                <a:spcPts val="601"/>
              </a:spcBef>
              <a:spcAft>
                <a:spcPts val="0"/>
              </a:spcAft>
              <a:buClr>
                <a:schemeClr val="accent5"/>
              </a:buClr>
              <a:buSzPts val="1000"/>
              <a:buChar char="•"/>
              <a:defRPr sz="1000"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55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55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126" name="Google Shape;126;p55"/>
          <p:cNvSpPr txBox="1">
            <a:spLocks noGrp="1"/>
          </p:cNvSpPr>
          <p:nvPr>
            <p:ph type="body" idx="3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">
  <p:cSld name="Image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6"/>
          <p:cNvSpPr txBox="1">
            <a:spLocks noGrp="1"/>
          </p:cNvSpPr>
          <p:nvPr>
            <p:ph type="title"/>
          </p:nvPr>
        </p:nvSpPr>
        <p:spPr>
          <a:xfrm>
            <a:off x="334802" y="334807"/>
            <a:ext cx="11522238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56"/>
          <p:cNvSpPr>
            <a:spLocks noGrp="1"/>
          </p:cNvSpPr>
          <p:nvPr>
            <p:ph type="pic" idx="2"/>
          </p:nvPr>
        </p:nvSpPr>
        <p:spPr>
          <a:xfrm>
            <a:off x="334964" y="1649505"/>
            <a:ext cx="11522076" cy="481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1"/>
              <a:buFont typeface="Arial"/>
              <a:buNone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56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Google Shape;131;p56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132" name="Google Shape;132;p56"/>
          <p:cNvSpPr txBox="1">
            <a:spLocks noGrp="1"/>
          </p:cNvSpPr>
          <p:nvPr>
            <p:ph type="body" idx="1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Blank Slide">
  <p:cSld name="Title Only Blank Slide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7"/>
          <p:cNvSpPr txBox="1">
            <a:spLocks noGrp="1"/>
          </p:cNvSpPr>
          <p:nvPr>
            <p:ph type="title"/>
          </p:nvPr>
        </p:nvSpPr>
        <p:spPr>
          <a:xfrm>
            <a:off x="334800" y="334804"/>
            <a:ext cx="10031713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57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Google Shape;136;p57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137" name="Google Shape;137;p57"/>
          <p:cNvSpPr txBox="1">
            <a:spLocks noGrp="1"/>
          </p:cNvSpPr>
          <p:nvPr>
            <p:ph type="body" idx="1"/>
          </p:nvPr>
        </p:nvSpPr>
        <p:spPr>
          <a:xfrm>
            <a:off x="334802" y="681550"/>
            <a:ext cx="10031712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9"/>
          <p:cNvSpPr txBox="1">
            <a:spLocks noGrp="1"/>
          </p:cNvSpPr>
          <p:nvPr>
            <p:ph type="title"/>
          </p:nvPr>
        </p:nvSpPr>
        <p:spPr>
          <a:xfrm>
            <a:off x="334802" y="334807"/>
            <a:ext cx="11522238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 sz="2201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9"/>
          <p:cNvSpPr txBox="1">
            <a:spLocks noGrp="1"/>
          </p:cNvSpPr>
          <p:nvPr>
            <p:ph type="body" idx="1"/>
          </p:nvPr>
        </p:nvSpPr>
        <p:spPr>
          <a:xfrm>
            <a:off x="334803" y="1393200"/>
            <a:ext cx="11522238" cy="45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683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6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6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6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63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6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6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6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9"/>
          <p:cNvSpPr txBox="1"/>
          <p:nvPr/>
        </p:nvSpPr>
        <p:spPr>
          <a:xfrm>
            <a:off x="334801" y="6663109"/>
            <a:ext cx="1360834" cy="123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Palladium 2021</a:t>
            </a:r>
            <a:endParaRPr/>
          </a:p>
        </p:txBody>
      </p:sp>
      <p:sp>
        <p:nvSpPr>
          <p:cNvPr id="13" name="Google Shape;13;p39"/>
          <p:cNvSpPr txBox="1">
            <a:spLocks noGrp="1"/>
          </p:cNvSpPr>
          <p:nvPr>
            <p:ph type="sldNum" idx="12"/>
          </p:nvPr>
        </p:nvSpPr>
        <p:spPr>
          <a:xfrm>
            <a:off x="11211875" y="6654081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171">
          <p15:clr>
            <a:srgbClr val="F26B43"/>
          </p15:clr>
        </p15:guide>
        <p15:guide id="2" pos="6069">
          <p15:clr>
            <a:srgbClr val="F26B43"/>
          </p15:clr>
        </p15:guide>
        <p15:guide id="3" pos="5110">
          <p15:clr>
            <a:srgbClr val="F26B43"/>
          </p15:clr>
        </p15:guide>
        <p15:guide id="4" pos="1020">
          <p15:clr>
            <a:srgbClr val="F26B43"/>
          </p15:clr>
        </p15:guide>
        <p15:guide id="5" orient="horz" pos="867">
          <p15:clr>
            <a:srgbClr val="F26B43"/>
          </p15:clr>
        </p15:guide>
        <p15:guide id="6" orient="horz" pos="210">
          <p15:clr>
            <a:srgbClr val="F26B43"/>
          </p15:clr>
        </p15:guide>
        <p15:guide id="7" pos="211">
          <p15:clr>
            <a:srgbClr val="F26B43"/>
          </p15:clr>
        </p15:guide>
        <p15:guide id="8" pos="7470">
          <p15:clr>
            <a:srgbClr val="F26B43"/>
          </p15:clr>
        </p15:guide>
        <p15:guide id="9" orient="horz" pos="4110">
          <p15:clr>
            <a:srgbClr val="F26B43"/>
          </p15:clr>
        </p15:guide>
        <p15:guide id="10" pos="7242">
          <p15:clr>
            <a:srgbClr val="F26B43"/>
          </p15:clr>
        </p15:guide>
        <p15:guide id="11" pos="665">
          <p15:clr>
            <a:srgbClr val="F26B43"/>
          </p15:clr>
        </p15:guide>
        <p15:guide id="12" orient="horz" pos="1003">
          <p15:clr>
            <a:srgbClr val="F26B43"/>
          </p15:clr>
        </p15:guide>
        <p15:guide id="13" orient="horz" pos="3770">
          <p15:clr>
            <a:srgbClr val="F26B43"/>
          </p15:clr>
        </p15:guide>
        <p15:guide id="14" pos="438">
          <p15:clr>
            <a:srgbClr val="F26B43"/>
          </p15:clr>
        </p15:guide>
        <p15:guide id="15" pos="4067">
          <p15:clr>
            <a:srgbClr val="F26B43"/>
          </p15:clr>
        </p15:guide>
        <p15:guide id="16" pos="3940">
          <p15:clr>
            <a:srgbClr val="F26B43"/>
          </p15:clr>
        </p15:guide>
        <p15:guide id="17" orient="horz" pos="52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43_91485B40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ADCEF0D2-5898-4114-940D-A30EEB44A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522" y="5797937"/>
            <a:ext cx="1440183" cy="576073"/>
          </a:xfrm>
          <a:prstGeom prst="rect">
            <a:avLst/>
          </a:prstGeom>
        </p:spPr>
      </p:pic>
      <p:pic>
        <p:nvPicPr>
          <p:cNvPr id="17" name="Picture 16" descr="A logo of a person and a child&#10;&#10;Description automatically generated">
            <a:extLst>
              <a:ext uri="{FF2B5EF4-FFF2-40B4-BE49-F238E27FC236}">
                <a16:creationId xmlns:a16="http://schemas.microsoft.com/office/drawing/2014/main" id="{45F0D0A3-4102-22BD-EE07-2A8BD91E7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308" y="5642971"/>
            <a:ext cx="1275850" cy="1044628"/>
          </a:xfrm>
          <a:prstGeom prst="rect">
            <a:avLst/>
          </a:prstGeom>
        </p:spPr>
      </p:pic>
      <p:pic>
        <p:nvPicPr>
          <p:cNvPr id="12" name="Picture 11" descr="A child writing on a book&#10;&#10;AI-generated content may be incorrect.">
            <a:extLst>
              <a:ext uri="{FF2B5EF4-FFF2-40B4-BE49-F238E27FC236}">
                <a16:creationId xmlns:a16="http://schemas.microsoft.com/office/drawing/2014/main" id="{5348C414-8929-0086-7350-A00E4D3D1AE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20262"/>
          <a:stretch/>
        </p:blipFill>
        <p:spPr>
          <a:xfrm>
            <a:off x="5866577" y="1534872"/>
            <a:ext cx="6325423" cy="5289171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EFBDC692-AA6C-CAA7-3807-2114C31B1309}"/>
              </a:ext>
            </a:extLst>
          </p:cNvPr>
          <p:cNvGrpSpPr/>
          <p:nvPr/>
        </p:nvGrpSpPr>
        <p:grpSpPr>
          <a:xfrm>
            <a:off x="320194" y="886200"/>
            <a:ext cx="7346317" cy="2773920"/>
            <a:chOff x="830524" y="1432440"/>
            <a:chExt cx="7346317" cy="277392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E5FA449-FF79-050B-FF76-FC1287318A5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0524" y="1432440"/>
              <a:ext cx="7346317" cy="2773920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C8C9EDA-7891-B6F7-97F3-9A1D7B7CD7E0}"/>
                </a:ext>
              </a:extLst>
            </p:cNvPr>
            <p:cNvCxnSpPr/>
            <p:nvPr/>
          </p:nvCxnSpPr>
          <p:spPr>
            <a:xfrm>
              <a:off x="1376855" y="2449059"/>
              <a:ext cx="621686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A8E19761-24BF-E6BF-DE2D-E74EF4C6BBF4}"/>
              </a:ext>
            </a:extLst>
          </p:cNvPr>
          <p:cNvSpPr/>
          <p:nvPr/>
        </p:nvSpPr>
        <p:spPr>
          <a:xfrm rot="10800000">
            <a:off x="5396530" y="3086319"/>
            <a:ext cx="2729447" cy="3737723"/>
          </a:xfrm>
          <a:prstGeom prst="rect">
            <a:avLst/>
          </a:prstGeom>
          <a:gradFill>
            <a:gsLst>
              <a:gs pos="0">
                <a:sysClr val="windowText" lastClr="000000">
                  <a:alpha val="0"/>
                  <a:lumMod val="0"/>
                </a:sysClr>
              </a:gs>
              <a:gs pos="100000">
                <a:sysClr val="windowText" lastClr="000000">
                  <a:lumMod val="0"/>
                  <a:alpha val="90312"/>
                </a:sysClr>
              </a:gs>
            </a:gsLst>
            <a:lin ang="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19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4"/>
          <p:cNvSpPr txBox="1">
            <a:spLocks noGrp="1"/>
          </p:cNvSpPr>
          <p:nvPr>
            <p:ph type="title"/>
          </p:nvPr>
        </p:nvSpPr>
        <p:spPr>
          <a:xfrm>
            <a:off x="334801" y="334803"/>
            <a:ext cx="11521785" cy="304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rPr lang="en-GB">
                <a:solidFill>
                  <a:schemeClr val="tx1"/>
                </a:solidFill>
              </a:rPr>
              <a:t>Contact Details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266" name="Google Shape;266;p14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2</a:t>
            </a:fld>
            <a:r>
              <a:rPr lang="en-GB"/>
              <a:t> -</a:t>
            </a:r>
            <a:endParaRPr/>
          </a:p>
        </p:txBody>
      </p:sp>
      <p:graphicFrame>
        <p:nvGraphicFramePr>
          <p:cNvPr id="268" name="Google Shape;268;p14"/>
          <p:cNvGraphicFramePr/>
          <p:nvPr>
            <p:extLst>
              <p:ext uri="{D42A27DB-BD31-4B8C-83A1-F6EECF244321}">
                <p14:modId xmlns:p14="http://schemas.microsoft.com/office/powerpoint/2010/main" val="2560498050"/>
              </p:ext>
            </p:extLst>
          </p:nvPr>
        </p:nvGraphicFramePr>
        <p:xfrm>
          <a:off x="6456375" y="1263225"/>
          <a:ext cx="5316525" cy="29668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2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Contact Details of Key Contact for Applicant Organisation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Salutation: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Name: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Job Title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Email Address: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Office Number: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Mobile Number: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Other: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69" name="Google Shape;269;p14"/>
          <p:cNvGraphicFramePr/>
          <p:nvPr>
            <p:extLst>
              <p:ext uri="{D42A27DB-BD31-4B8C-83A1-F6EECF244321}">
                <p14:modId xmlns:p14="http://schemas.microsoft.com/office/powerpoint/2010/main" val="2373472444"/>
              </p:ext>
            </p:extLst>
          </p:nvPr>
        </p:nvGraphicFramePr>
        <p:xfrm>
          <a:off x="334975" y="1263225"/>
          <a:ext cx="5316525" cy="433843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2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Organisational Details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Organisation Name: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Postal Address P.O. Box: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Physical Address: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Town/Area: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City/County: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Country: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Postal Code: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Organisation Telephone: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Organisation Website: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/>
                        <a:t>Year Established: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Google Shape;240;p10">
            <a:extLst>
              <a:ext uri="{FF2B5EF4-FFF2-40B4-BE49-F238E27FC236}">
                <a16:creationId xmlns:a16="http://schemas.microsoft.com/office/drawing/2014/main" id="{E25A39E5-771D-4A95-B382-A679EC9DA0AA}"/>
              </a:ext>
            </a:extLst>
          </p:cNvPr>
          <p:cNvSpPr txBox="1">
            <a:spLocks/>
          </p:cNvSpPr>
          <p:nvPr/>
        </p:nvSpPr>
        <p:spPr>
          <a:xfrm>
            <a:off x="335257" y="742759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201"/>
              <a:buFont typeface="Arial"/>
              <a:buNone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1801"/>
              <a:buFont typeface="Arial"/>
              <a:buNone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1"/>
              <a:buFont typeface="Arial"/>
              <a:buNone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r>
              <a:rPr lang="en-GB" sz="1600" i="1">
                <a:solidFill>
                  <a:schemeClr val="bg1">
                    <a:lumMod val="65000"/>
                  </a:schemeClr>
                </a:solidFill>
              </a:rPr>
              <a:t>Please complete all fields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0730BB-FF3D-4C03-9FE6-8E490CB796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/>
              <a:t>What are the goals of your project or initiative? What impact will you deliver?</a:t>
            </a:r>
          </a:p>
          <a:p>
            <a:pPr marL="133350" indent="0">
              <a:buNone/>
            </a:pPr>
            <a:endParaRPr lang="en-GB" sz="1400"/>
          </a:p>
          <a:p>
            <a:endParaRPr lang="en-AU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51ABD1-A71D-4E19-BA72-AEA23734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Short Project </a:t>
            </a:r>
            <a:r>
              <a:rPr lang="en-GB" sz="2200">
                <a:solidFill>
                  <a:schemeClr val="tx1"/>
                </a:solidFill>
              </a:rPr>
              <a:t>D</a:t>
            </a:r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escription – The ‘Elevator Pitch’</a:t>
            </a:r>
            <a:endParaRPr lang="en-AU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3A179A-FADA-4BDA-8D6C-5092F55DDF8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sz="1400"/>
              <a:t>What problem or issue does your project / initiative address? How? </a:t>
            </a:r>
          </a:p>
          <a:p>
            <a:pPr marL="133350" indent="0">
              <a:buNone/>
            </a:pP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3B8845-485A-486C-A25D-8652077B9B6E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211513" y="681550"/>
            <a:ext cx="11521785" cy="416900"/>
          </a:xfrm>
        </p:spPr>
        <p:txBody>
          <a:bodyPr/>
          <a:lstStyle/>
          <a:p>
            <a:r>
              <a:rPr lang="en-GB" sz="1800" i="1">
                <a:solidFill>
                  <a:schemeClr val="bg1">
                    <a:lumMod val="65000"/>
                  </a:schemeClr>
                </a:solidFill>
              </a:rPr>
              <a:t>Please keep your answers within the allocated space under each question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2935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0730BB-FF3D-4C03-9FE6-8E490CB796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4" lvl="0" indent="-17145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/>
              <a:t>How will funding enable, accelerate or scale up your project or initiative? </a:t>
            </a:r>
          </a:p>
          <a:p>
            <a:pPr marL="133350" indent="0">
              <a:buNone/>
            </a:pPr>
            <a:endParaRPr lang="en-AU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51ABD1-A71D-4E19-BA72-AEA23734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Short Project </a:t>
            </a:r>
            <a:r>
              <a:rPr lang="en-GB" sz="2200">
                <a:solidFill>
                  <a:schemeClr val="tx1"/>
                </a:solidFill>
              </a:rPr>
              <a:t>D</a:t>
            </a:r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escription – The ‘Elevator Pitch’</a:t>
            </a:r>
            <a:endParaRPr lang="en-AU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3A179A-FADA-4BDA-8D6C-5092F55DDF8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AU" sz="1400">
                <a:effectLst/>
                <a:latin typeface="+mj-lt"/>
                <a:ea typeface="Times New Roman" panose="02020603050405020304" pitchFamily="18" charset="0"/>
              </a:rPr>
              <a:t>How will the project generate revenue? </a:t>
            </a:r>
            <a:r>
              <a:rPr lang="en-AU" sz="1400">
                <a:latin typeface="+mj-lt"/>
                <a:ea typeface="Times New Roman" panose="02020603050405020304" pitchFamily="18" charset="0"/>
              </a:rPr>
              <a:t>I</a:t>
            </a:r>
            <a:r>
              <a:rPr lang="en-AU" sz="1400">
                <a:effectLst/>
                <a:latin typeface="+mj-lt"/>
                <a:ea typeface="Times New Roman" panose="02020603050405020304" pitchFamily="18" charset="0"/>
              </a:rPr>
              <a:t>f it is not a </a:t>
            </a:r>
            <a:r>
              <a:rPr lang="en-AU" sz="1400">
                <a:latin typeface="+mj-lt"/>
                <a:ea typeface="Times New Roman" panose="02020603050405020304" pitchFamily="18" charset="0"/>
              </a:rPr>
              <a:t>revenue generating model, how will it </a:t>
            </a:r>
            <a:r>
              <a:rPr lang="en-AU" sz="1400">
                <a:effectLst/>
                <a:latin typeface="+mj-lt"/>
                <a:ea typeface="Times New Roman" panose="02020603050405020304" pitchFamily="18" charset="0"/>
              </a:rPr>
              <a:t>be sustainable? 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3B8845-485A-486C-A25D-8652077B9B6E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211513" y="681550"/>
            <a:ext cx="11521785" cy="416900"/>
          </a:xfrm>
        </p:spPr>
        <p:txBody>
          <a:bodyPr/>
          <a:lstStyle/>
          <a:p>
            <a:r>
              <a:rPr lang="en-GB" sz="1800" i="1">
                <a:solidFill>
                  <a:schemeClr val="bg1">
                    <a:lumMod val="65000"/>
                  </a:schemeClr>
                </a:solidFill>
              </a:rPr>
              <a:t>Please keep your answers within the allocated space under each question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073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030F-4A50-4140-82E9-0EABDD3DD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Budget Breakdown </a:t>
            </a:r>
            <a:endParaRPr lang="en-AU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236293-108A-4162-A6A2-7A17243A6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 smtClean="0"/>
              <a:t>5</a:t>
            </a:fld>
            <a:r>
              <a:rPr lang="en-GB"/>
              <a:t> -</a:t>
            </a:r>
            <a:endParaRPr sz="8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AFB76-831D-417D-8D76-AB0E13D13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>
                <a:solidFill>
                  <a:schemeClr val="bg1">
                    <a:lumMod val="65000"/>
                  </a:schemeClr>
                </a:solidFill>
              </a:rPr>
              <a:t>Please provide a simple budget that outlines how the funds will be used. Note this is a basic summary and </a:t>
            </a:r>
            <a:endParaRPr lang="en-AU" i="1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i="1">
                <a:solidFill>
                  <a:schemeClr val="bg1">
                    <a:lumMod val="65000"/>
                  </a:schemeClr>
                </a:solidFill>
              </a:rPr>
              <a:t>a more detailed budget will be required at the full application stage.</a:t>
            </a:r>
            <a:endParaRPr lang="en-AU" i="1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79E8E45-63EF-4923-AF24-F7C5B7E68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25510"/>
              </p:ext>
            </p:extLst>
          </p:nvPr>
        </p:nvGraphicFramePr>
        <p:xfrm>
          <a:off x="644989" y="1438856"/>
          <a:ext cx="10800423" cy="490029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231775">
                  <a:extLst>
                    <a:ext uri="{9D8B030D-6E8A-4147-A177-3AD203B41FA5}">
                      <a16:colId xmlns:a16="http://schemas.microsoft.com/office/drawing/2014/main" val="2452526085"/>
                    </a:ext>
                  </a:extLst>
                </a:gridCol>
                <a:gridCol w="6739847">
                  <a:extLst>
                    <a:ext uri="{9D8B030D-6E8A-4147-A177-3AD203B41FA5}">
                      <a16:colId xmlns:a16="http://schemas.microsoft.com/office/drawing/2014/main" val="1166761937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120584444"/>
                    </a:ext>
                  </a:extLst>
                </a:gridCol>
              </a:tblGrid>
              <a:tr h="350021">
                <a:tc>
                  <a:txBody>
                    <a:bodyPr/>
                    <a:lstStyle/>
                    <a:p>
                      <a:r>
                        <a:rPr lang="en-US"/>
                        <a:t>Expenses</a:t>
                      </a:r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Description</a:t>
                      </a:r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Calculation</a:t>
                      </a:r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0921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 sz="12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43710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5774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424008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15867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64608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224750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527493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469419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072529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0615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732125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447158"/>
                  </a:ext>
                </a:extLst>
              </a:tr>
              <a:tr h="350021">
                <a:tc gridSpan="2">
                  <a:txBody>
                    <a:bodyPr/>
                    <a:lstStyle/>
                    <a:p>
                      <a:pPr algn="r"/>
                      <a:r>
                        <a:rPr lang="en-US" b="1"/>
                        <a:t>Total Fund Requested </a:t>
                      </a:r>
                      <a:endParaRPr lang="en-AU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384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43827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B332A2-E6EF-4145-8CF6-23499076AAD1}"/>
              </a:ext>
            </a:extLst>
          </p:cNvPr>
          <p:cNvSpPr/>
          <p:nvPr/>
        </p:nvSpPr>
        <p:spPr>
          <a:xfrm>
            <a:off x="284085" y="6400800"/>
            <a:ext cx="1287263" cy="3195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lladiumDefault">
  <a:themeElements>
    <a:clrScheme name="Green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64A70B"/>
      </a:accent1>
      <a:accent2>
        <a:srgbClr val="BA0C2F"/>
      </a:accent2>
      <a:accent3>
        <a:srgbClr val="8D6E97"/>
      </a:accent3>
      <a:accent4>
        <a:srgbClr val="E57200"/>
      </a:accent4>
      <a:accent5>
        <a:srgbClr val="05C3DE"/>
      </a:accent5>
      <a:accent6>
        <a:srgbClr val="FFC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48A37D3A71BF468EFF64BF9A47C238" ma:contentTypeVersion="19" ma:contentTypeDescription="Create a new document." ma:contentTypeScope="" ma:versionID="fc8fb760664ea8808cabc1ea2a05aa50">
  <xsd:schema xmlns:xsd="http://www.w3.org/2001/XMLSchema" xmlns:xs="http://www.w3.org/2001/XMLSchema" xmlns:p="http://schemas.microsoft.com/office/2006/metadata/properties" xmlns:ns2="59d8f562-09c4-469f-bfec-274727b9745b" xmlns:ns3="14d762fb-2035-4951-a5bc-ede8fbdbca5f" xmlns:ns4="cb072776-f788-448c-b714-c7f8cb34fd0a" targetNamespace="http://schemas.microsoft.com/office/2006/metadata/properties" ma:root="true" ma:fieldsID="1d24ac2ea49b8a73c0f4b6accef123e0" ns2:_="" ns3:_="" ns4:_="">
    <xsd:import namespace="59d8f562-09c4-469f-bfec-274727b9745b"/>
    <xsd:import namespace="14d762fb-2035-4951-a5bc-ede8fbdbca5f"/>
    <xsd:import namespace="cb072776-f788-448c-b714-c7f8cb34fd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d8f562-09c4-469f-bfec-274727b974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2da0a8-ca36-4ce9-9eaa-25e2c66f0d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762fb-2035-4951-a5bc-ede8fbdbca5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072776-f788-448c-b714-c7f8cb34fd0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4405c70-38b0-46dc-817f-b3f2521e7fef}" ma:internalName="TaxCatchAll" ma:showField="CatchAllData" ma:web="14d762fb-2035-4951-a5bc-ede8fbdbca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072776-f788-448c-b714-c7f8cb34fd0a" xsi:nil="true"/>
    <lcf76f155ced4ddcb4097134ff3c332f xmlns="59d8f562-09c4-469f-bfec-274727b9745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BC0940-408E-43B8-A712-DCB6646D0901}">
  <ds:schemaRefs>
    <ds:schemaRef ds:uri="14d762fb-2035-4951-a5bc-ede8fbdbca5f"/>
    <ds:schemaRef ds:uri="59d8f562-09c4-469f-bfec-274727b9745b"/>
    <ds:schemaRef ds:uri="cb072776-f788-448c-b714-c7f8cb34fd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6ED52D4-C8D4-4B2A-92A0-91F30D13E44B}">
  <ds:schemaRefs>
    <ds:schemaRef ds:uri="17133f6e-c7b2-4f99-ac03-58bce6900aee"/>
    <ds:schemaRef ds:uri="59d8f562-09c4-469f-bfec-274727b9745b"/>
    <ds:schemaRef ds:uri="c2b262c4-b845-4d5c-a413-107f4d7798d3"/>
    <ds:schemaRef ds:uri="cb072776-f788-448c-b714-c7f8cb34fd0a"/>
    <ds:schemaRef ds:uri="d029e9a5-d9a0-49a0-834d-89b910092b28"/>
    <ds:schemaRef ds:uri="dd892799-0837-4598-b436-acdfa440aff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AEE79F-30D9-41F2-8228-998D5B590B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PalladiumDefault</vt:lpstr>
      <vt:lpstr>PowerPoint Presentation</vt:lpstr>
      <vt:lpstr>Contact Details</vt:lpstr>
      <vt:lpstr>Short Project Description – The ‘Elevator Pitch’</vt:lpstr>
      <vt:lpstr>Short Project Description – The ‘Elevator Pitch’</vt:lpstr>
      <vt:lpstr>Budget Breakdown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LMIP: Challenge Fund Proposal Pack</dc:title>
  <dc:creator>Heather Nunney</dc:creator>
  <cp:revision>2</cp:revision>
  <dcterms:created xsi:type="dcterms:W3CDTF">2020-08-24T11:07:56Z</dcterms:created>
  <dcterms:modified xsi:type="dcterms:W3CDTF">2025-05-04T16:00:35Z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_dlc_DocIdItemGuid">
    <vt:lpwstr>abde142d-bd7d-4d61-bcb4-fbbd7fa0fe9b</vt:lpwstr>
  </property>
  <property fmtid="{D5CDD505-2E9C-101B-9397-08002B2CF9AE}" pid="4" name="Order">
    <vt:r8>130100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  <property fmtid="{D5CDD505-2E9C-101B-9397-08002B2CF9AE}" pid="9" name="ContentTypeId">
    <vt:lpwstr>0x010100D648A37D3A71BF468EFF64BF9A47C238</vt:lpwstr>
  </property>
</Properties>
</file>